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74" r:id="rId12"/>
    <p:sldId id="272" r:id="rId13"/>
    <p:sldId id="267" r:id="rId14"/>
    <p:sldId id="275" r:id="rId15"/>
    <p:sldId id="268" r:id="rId16"/>
    <p:sldId id="269" r:id="rId17"/>
    <p:sldId id="270" r:id="rId18"/>
    <p:sldId id="27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8/17/2015</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8/17/2015</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8/17/2015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8/17/2015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8/17/2015</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8/17/2015</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8/17/2015</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christine.dilts@dc.ed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Title Ix</a:t>
            </a:r>
            <a:endParaRPr lang="en-US" dirty="0"/>
          </a:p>
        </p:txBody>
      </p:sp>
      <p:sp>
        <p:nvSpPr>
          <p:cNvPr id="3" name="Subtitle 2"/>
          <p:cNvSpPr>
            <a:spLocks noGrp="1"/>
          </p:cNvSpPr>
          <p:nvPr>
            <p:ph type="subTitle" idx="1"/>
          </p:nvPr>
        </p:nvSpPr>
        <p:spPr/>
        <p:txBody>
          <a:bodyPr/>
          <a:lstStyle/>
          <a:p>
            <a:r>
              <a:rPr lang="en-US" dirty="0" smtClean="0"/>
              <a:t>Athletics</a:t>
            </a:r>
            <a:endParaRPr lang="en-US" dirty="0"/>
          </a:p>
        </p:txBody>
      </p:sp>
    </p:spTree>
    <p:extLst>
      <p:ext uri="{BB962C8B-B14F-4D97-AF65-F5344CB8AC3E}">
        <p14:creationId xmlns:p14="http://schemas.microsoft.com/office/powerpoint/2010/main" val="426667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title IX?</a:t>
            </a:r>
            <a:endParaRPr lang="en-US" dirty="0"/>
          </a:p>
        </p:txBody>
      </p:sp>
    </p:spTree>
    <p:extLst>
      <p:ext uri="{BB962C8B-B14F-4D97-AF65-F5344CB8AC3E}">
        <p14:creationId xmlns:p14="http://schemas.microsoft.com/office/powerpoint/2010/main" val="3555178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a:t>
            </a:r>
            <a:endParaRPr lang="en-US" dirty="0"/>
          </a:p>
        </p:txBody>
      </p:sp>
      <p:sp>
        <p:nvSpPr>
          <p:cNvPr id="3" name="Content Placeholder 2"/>
          <p:cNvSpPr>
            <a:spLocks noGrp="1"/>
          </p:cNvSpPr>
          <p:nvPr>
            <p:ph idx="1"/>
          </p:nvPr>
        </p:nvSpPr>
        <p:spPr/>
        <p:txBody>
          <a:bodyPr/>
          <a:lstStyle/>
          <a:p>
            <a:r>
              <a:rPr lang="en-US" dirty="0" smtClean="0"/>
              <a:t>TIX is federal legislation, enacted into law in 1972 to ensure equity on the basis of gender, in the areas of academics and athletics</a:t>
            </a:r>
          </a:p>
          <a:p>
            <a:pPr lvl="1"/>
            <a:r>
              <a:rPr lang="en-US" dirty="0" smtClean="0"/>
              <a:t>“No person in the United States shall, on the basis of sex, be excluded from participation in, be denied the benefits of, or be subjected to discrimination under any educational program or activity receiving federal financial assistance.”</a:t>
            </a:r>
          </a:p>
          <a:p>
            <a:r>
              <a:rPr lang="en-US" dirty="0" smtClean="0"/>
              <a:t>TIX requires certain remedies for gender-based discrimination AND gender violence</a:t>
            </a:r>
          </a:p>
          <a:p>
            <a:r>
              <a:rPr lang="en-US" dirty="0" smtClean="0"/>
              <a:t>TIX is enforced by the Office of Civil Rights, within the Department of Education</a:t>
            </a:r>
          </a:p>
          <a:p>
            <a:r>
              <a:rPr lang="en-US" dirty="0" smtClean="0"/>
              <a:t>TIX applies to all levels of education</a:t>
            </a:r>
            <a:endParaRPr lang="en-US" dirty="0"/>
          </a:p>
        </p:txBody>
      </p:sp>
    </p:spTree>
    <p:extLst>
      <p:ext uri="{BB962C8B-B14F-4D97-AF65-F5344CB8AC3E}">
        <p14:creationId xmlns:p14="http://schemas.microsoft.com/office/powerpoint/2010/main" val="298012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Vawa</a:t>
            </a:r>
            <a:r>
              <a:rPr lang="en-US" dirty="0" smtClean="0"/>
              <a:t> and save act</a:t>
            </a:r>
            <a:endParaRPr lang="en-US" dirty="0"/>
          </a:p>
        </p:txBody>
      </p:sp>
      <p:sp>
        <p:nvSpPr>
          <p:cNvPr id="3" name="Content Placeholder 2"/>
          <p:cNvSpPr>
            <a:spLocks noGrp="1"/>
          </p:cNvSpPr>
          <p:nvPr>
            <p:ph idx="1"/>
          </p:nvPr>
        </p:nvSpPr>
        <p:spPr/>
        <p:txBody>
          <a:bodyPr/>
          <a:lstStyle/>
          <a:p>
            <a:r>
              <a:rPr lang="en-US" dirty="0" smtClean="0"/>
              <a:t>VAWA- the Violence Against Women Reauthorization Act- a 2013 amendment to the </a:t>
            </a:r>
            <a:r>
              <a:rPr lang="en-US" dirty="0" err="1" smtClean="0"/>
              <a:t>Clery</a:t>
            </a:r>
            <a:r>
              <a:rPr lang="en-US" dirty="0" smtClean="0"/>
              <a:t> Act</a:t>
            </a:r>
          </a:p>
          <a:p>
            <a:pPr lvl="1"/>
            <a:r>
              <a:rPr lang="en-US" dirty="0" smtClean="0"/>
              <a:t>Requires </a:t>
            </a:r>
            <a:r>
              <a:rPr lang="en-US" dirty="0"/>
              <a:t>institutions to maintain statistics about the number of incidents of dating violence, domestic violence, sexual assault, and stalking that meet the definitions of those </a:t>
            </a:r>
            <a:r>
              <a:rPr lang="en-US" dirty="0" smtClean="0"/>
              <a:t>terms, in our campus crime reporting (via the Annual Security Report, as mandated by the </a:t>
            </a:r>
            <a:r>
              <a:rPr lang="en-US" dirty="0" err="1" smtClean="0"/>
              <a:t>Clery</a:t>
            </a:r>
            <a:r>
              <a:rPr lang="en-US" dirty="0" smtClean="0"/>
              <a:t> Act)</a:t>
            </a:r>
          </a:p>
          <a:p>
            <a:pPr lvl="1"/>
            <a:r>
              <a:rPr lang="en-US" dirty="0" smtClean="0"/>
              <a:t>Requires training components, prevention elements, support structures</a:t>
            </a:r>
          </a:p>
          <a:p>
            <a:r>
              <a:rPr lang="en-US" dirty="0" smtClean="0"/>
              <a:t>Campus </a:t>
            </a:r>
            <a:r>
              <a:rPr lang="en-US" dirty="0" err="1" smtClean="0"/>
              <a:t>SaVE</a:t>
            </a:r>
            <a:r>
              <a:rPr lang="en-US" dirty="0" smtClean="0"/>
              <a:t> Act- Campus Sexual Violence Elimination Act- a 2013 amendment to the </a:t>
            </a:r>
            <a:r>
              <a:rPr lang="en-US" dirty="0" err="1" smtClean="0"/>
              <a:t>Clery</a:t>
            </a:r>
            <a:r>
              <a:rPr lang="en-US" dirty="0" smtClean="0"/>
              <a:t> Act</a:t>
            </a:r>
          </a:p>
          <a:p>
            <a:pPr lvl="1"/>
            <a:r>
              <a:rPr lang="en-US" dirty="0" smtClean="0"/>
              <a:t>Focus on bystander intervention, requires victim advocates, addresses remedies and support for victims</a:t>
            </a:r>
          </a:p>
        </p:txBody>
      </p:sp>
    </p:spTree>
    <p:extLst>
      <p:ext uri="{BB962C8B-B14F-4D97-AF65-F5344CB8AC3E}">
        <p14:creationId xmlns:p14="http://schemas.microsoft.com/office/powerpoint/2010/main" val="2248016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mean to me?</a:t>
            </a:r>
            <a:endParaRPr lang="en-US" dirty="0"/>
          </a:p>
        </p:txBody>
      </p:sp>
    </p:spTree>
    <p:extLst>
      <p:ext uri="{BB962C8B-B14F-4D97-AF65-F5344CB8AC3E}">
        <p14:creationId xmlns:p14="http://schemas.microsoft.com/office/powerpoint/2010/main" val="198018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Responsible employees</a:t>
            </a:r>
            <a:endParaRPr lang="en-US" dirty="0"/>
          </a:p>
        </p:txBody>
      </p:sp>
      <p:sp>
        <p:nvSpPr>
          <p:cNvPr id="3" name="Content Placeholder 2"/>
          <p:cNvSpPr>
            <a:spLocks noGrp="1"/>
          </p:cNvSpPr>
          <p:nvPr>
            <p:ph idx="1"/>
          </p:nvPr>
        </p:nvSpPr>
        <p:spPr/>
        <p:txBody>
          <a:bodyPr>
            <a:normAutofit/>
          </a:bodyPr>
          <a:lstStyle/>
          <a:p>
            <a:r>
              <a:rPr lang="en-US" dirty="0" smtClean="0"/>
              <a:t>A “responsible employee” is anyone with the authority to take action when notified of a crime OR is someone a student might reasonably believe has this responsibility</a:t>
            </a:r>
          </a:p>
          <a:p>
            <a:r>
              <a:rPr lang="en-US" dirty="0" smtClean="0"/>
              <a:t>All “responsible employees” must be trained on how to respond to a complaint of gender-based discrimination</a:t>
            </a:r>
          </a:p>
          <a:p>
            <a:pPr lvl="1"/>
            <a:r>
              <a:rPr lang="en-US" dirty="0"/>
              <a:t>Includes all faculty and staff</a:t>
            </a:r>
          </a:p>
          <a:p>
            <a:pPr lvl="1"/>
            <a:r>
              <a:rPr lang="en-US" dirty="0"/>
              <a:t>Coaches are specified, because of the close nature of your relationships with players</a:t>
            </a:r>
            <a:r>
              <a:rPr lang="en-US" dirty="0" smtClean="0"/>
              <a:t>!</a:t>
            </a:r>
          </a:p>
          <a:p>
            <a:r>
              <a:rPr lang="en-US" dirty="0" smtClean="0"/>
              <a:t>We are obligated, as an institution, to 1) STOP THE HARASSMENT, 2) REMEDY THE EFFECTS, and 3) PREVENT THE RECURRENCE</a:t>
            </a:r>
          </a:p>
          <a:p>
            <a:pPr lvl="2"/>
            <a:r>
              <a:rPr lang="en-US" dirty="0" smtClean="0"/>
              <a:t>You may be the initial point of contact for a report, which means that the process may begin with you and unfold from there</a:t>
            </a:r>
            <a:endParaRPr lang="en-US" dirty="0"/>
          </a:p>
        </p:txBody>
      </p:sp>
    </p:spTree>
    <p:extLst>
      <p:ext uri="{BB962C8B-B14F-4D97-AF65-F5344CB8AC3E}">
        <p14:creationId xmlns:p14="http://schemas.microsoft.com/office/powerpoint/2010/main" val="58233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obligations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a “responsible employee” you are obligated to inform </a:t>
            </a:r>
            <a:r>
              <a:rPr lang="en-US" i="1" dirty="0" smtClean="0"/>
              <a:t>a complainant </a:t>
            </a:r>
            <a:r>
              <a:rPr lang="en-US" dirty="0" smtClean="0"/>
              <a:t>of the following:</a:t>
            </a:r>
          </a:p>
          <a:p>
            <a:pPr lvl="1"/>
            <a:r>
              <a:rPr lang="en-US" dirty="0" smtClean="0"/>
              <a:t>Your obligation to report the information to the TIX Coordinator</a:t>
            </a:r>
          </a:p>
          <a:p>
            <a:pPr lvl="2"/>
            <a:r>
              <a:rPr lang="en-US" dirty="0" smtClean="0"/>
              <a:t>You cannot ensure confidentiality- DO NOT PROMISE IT!</a:t>
            </a:r>
          </a:p>
          <a:p>
            <a:pPr lvl="2"/>
            <a:r>
              <a:rPr lang="en-US" dirty="0" smtClean="0"/>
              <a:t>You can ensure privacy- handling any reports delicately and considerately, sharing only what is essential information in order to meet our 3 obligations</a:t>
            </a:r>
          </a:p>
          <a:p>
            <a:pPr lvl="1"/>
            <a:r>
              <a:rPr lang="en-US" dirty="0" smtClean="0"/>
              <a:t>Where they can report confidentially- healthcare providers, mental health providers, pastoral counselors</a:t>
            </a:r>
          </a:p>
          <a:p>
            <a:pPr lvl="1"/>
            <a:r>
              <a:rPr lang="en-US" dirty="0" smtClean="0"/>
              <a:t>The availability of counseling and support services </a:t>
            </a:r>
          </a:p>
          <a:p>
            <a:pPr lvl="1"/>
            <a:r>
              <a:rPr lang="en-US" dirty="0" smtClean="0"/>
              <a:t>The right to file a formal complaint to the college (or not)</a:t>
            </a:r>
          </a:p>
          <a:p>
            <a:pPr lvl="1"/>
            <a:r>
              <a:rPr lang="en-US" dirty="0" smtClean="0"/>
              <a:t>The right to report the crime to local law enforcement (or not)</a:t>
            </a:r>
          </a:p>
          <a:p>
            <a:pPr lvl="1">
              <a:buFont typeface="Wingdings" panose="05000000000000000000" pitchFamily="2" charset="2"/>
              <a:buChar char="Ø"/>
            </a:pPr>
            <a:r>
              <a:rPr lang="en-US" dirty="0" smtClean="0"/>
              <a:t>The complainant has the control to initiate or inhibit a formal process</a:t>
            </a:r>
          </a:p>
          <a:p>
            <a:pPr lvl="1">
              <a:buFont typeface="Wingdings" panose="05000000000000000000" pitchFamily="2" charset="2"/>
              <a:buChar char="Ø"/>
            </a:pPr>
            <a:r>
              <a:rPr lang="en-US" dirty="0" smtClean="0"/>
              <a:t>The college must still include the report in our campus crime statistics, with or without identifying information</a:t>
            </a:r>
          </a:p>
        </p:txBody>
      </p:sp>
    </p:spTree>
    <p:extLst>
      <p:ext uri="{BB962C8B-B14F-4D97-AF65-F5344CB8AC3E}">
        <p14:creationId xmlns:p14="http://schemas.microsoft.com/office/powerpoint/2010/main" val="1061469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obligations</a:t>
            </a:r>
            <a:endParaRPr lang="en-US" dirty="0"/>
          </a:p>
        </p:txBody>
      </p:sp>
      <p:sp>
        <p:nvSpPr>
          <p:cNvPr id="3" name="Content Placeholder 2"/>
          <p:cNvSpPr>
            <a:spLocks noGrp="1"/>
          </p:cNvSpPr>
          <p:nvPr>
            <p:ph idx="1"/>
          </p:nvPr>
        </p:nvSpPr>
        <p:spPr/>
        <p:txBody>
          <a:bodyPr>
            <a:normAutofit lnSpcReduction="10000"/>
          </a:bodyPr>
          <a:lstStyle/>
          <a:p>
            <a:r>
              <a:rPr lang="en-US" dirty="0"/>
              <a:t>As a “responsible employee” you are obligated to </a:t>
            </a:r>
            <a:r>
              <a:rPr lang="en-US" dirty="0" smtClean="0"/>
              <a:t>inform the </a:t>
            </a:r>
            <a:r>
              <a:rPr lang="en-US" i="1" dirty="0" smtClean="0"/>
              <a:t>TIX Coordinator </a:t>
            </a:r>
            <a:r>
              <a:rPr lang="en-US" dirty="0"/>
              <a:t>of the following</a:t>
            </a:r>
            <a:r>
              <a:rPr lang="en-US" dirty="0" smtClean="0"/>
              <a:t>:</a:t>
            </a:r>
          </a:p>
          <a:p>
            <a:pPr lvl="1"/>
            <a:r>
              <a:rPr lang="en-US" dirty="0" smtClean="0"/>
              <a:t>All relevant details about the reported misconduct, including:</a:t>
            </a:r>
          </a:p>
          <a:p>
            <a:pPr lvl="2"/>
            <a:r>
              <a:rPr lang="en-US" dirty="0" smtClean="0"/>
              <a:t>Name of the alleged perpetrator</a:t>
            </a:r>
          </a:p>
          <a:p>
            <a:pPr lvl="2"/>
            <a:r>
              <a:rPr lang="en-US" dirty="0" smtClean="0"/>
              <a:t>Name of the individual that experienced the misconduct (it may not always be the person making the complaint)</a:t>
            </a:r>
          </a:p>
          <a:p>
            <a:pPr lvl="2"/>
            <a:r>
              <a:rPr lang="en-US" dirty="0" smtClean="0"/>
              <a:t>Any other parties involved in the situation</a:t>
            </a:r>
          </a:p>
          <a:p>
            <a:pPr lvl="2"/>
            <a:r>
              <a:rPr lang="en-US" dirty="0" smtClean="0"/>
              <a:t>Relevant facts including date, time, and location of incident</a:t>
            </a:r>
          </a:p>
          <a:p>
            <a:pPr lvl="2">
              <a:buFont typeface="Wingdings" panose="05000000000000000000" pitchFamily="2" charset="2"/>
              <a:buChar char="Ø"/>
            </a:pPr>
            <a:r>
              <a:rPr lang="en-US" dirty="0" smtClean="0"/>
              <a:t>In the case of other crime categories, we would encourage a complainant to file a </a:t>
            </a:r>
            <a:r>
              <a:rPr lang="en-US" dirty="0" err="1" smtClean="0"/>
              <a:t>Maxient</a:t>
            </a:r>
            <a:r>
              <a:rPr lang="en-US" dirty="0" smtClean="0"/>
              <a:t> report with all these details; in the case of sexual misconduct, we would not necessarily follow the same protocol, as the nature of these incidents can be very traumatic</a:t>
            </a:r>
          </a:p>
          <a:p>
            <a:pPr lvl="2">
              <a:buFont typeface="Wingdings" panose="05000000000000000000" pitchFamily="2" charset="2"/>
              <a:buChar char="Ø"/>
            </a:pPr>
            <a:r>
              <a:rPr lang="en-US" dirty="0" smtClean="0"/>
              <a:t>Upon receipt of a report, TIX Coordinator will reach out to victim/survivor with further details on procedures, resources, and accommodations </a:t>
            </a:r>
            <a:endParaRPr lang="en-US" dirty="0"/>
          </a:p>
          <a:p>
            <a:endParaRPr lang="en-US" dirty="0"/>
          </a:p>
        </p:txBody>
      </p:sp>
    </p:spTree>
    <p:extLst>
      <p:ext uri="{BB962C8B-B14F-4D97-AF65-F5344CB8AC3E}">
        <p14:creationId xmlns:p14="http://schemas.microsoft.com/office/powerpoint/2010/main" val="523362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I need to know?</a:t>
            </a:r>
            <a:endParaRPr lang="en-US" dirty="0"/>
          </a:p>
        </p:txBody>
      </p:sp>
    </p:spTree>
    <p:extLst>
      <p:ext uri="{BB962C8B-B14F-4D97-AF65-F5344CB8AC3E}">
        <p14:creationId xmlns:p14="http://schemas.microsoft.com/office/powerpoint/2010/main" val="1779917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be proactive</a:t>
            </a:r>
            <a:endParaRPr lang="en-US" dirty="0"/>
          </a:p>
        </p:txBody>
      </p:sp>
      <p:sp>
        <p:nvSpPr>
          <p:cNvPr id="3" name="Content Placeholder 2"/>
          <p:cNvSpPr>
            <a:spLocks noGrp="1"/>
          </p:cNvSpPr>
          <p:nvPr>
            <p:ph idx="1"/>
          </p:nvPr>
        </p:nvSpPr>
        <p:spPr>
          <a:xfrm>
            <a:off x="685800" y="2194560"/>
            <a:ext cx="10820400" cy="4099148"/>
          </a:xfrm>
        </p:spPr>
        <p:txBody>
          <a:bodyPr/>
          <a:lstStyle/>
          <a:p>
            <a:r>
              <a:rPr lang="en-US" dirty="0" smtClean="0"/>
              <a:t>Affirmative consent</a:t>
            </a:r>
          </a:p>
          <a:p>
            <a:r>
              <a:rPr lang="en-US" dirty="0" smtClean="0"/>
              <a:t>This will be our biggest stumbling point!  Be as proactive as possible, in educating your athletes on the importance of valid consent.</a:t>
            </a:r>
          </a:p>
          <a:p>
            <a:pPr lvl="1"/>
            <a:r>
              <a:rPr lang="en-US" dirty="0" smtClean="0"/>
              <a:t>Consent cannot be given when either party is significantly impaired</a:t>
            </a:r>
          </a:p>
          <a:p>
            <a:pPr lvl="1"/>
            <a:r>
              <a:rPr lang="en-US" dirty="0" smtClean="0"/>
              <a:t>The absence of resistance or denial is not consent</a:t>
            </a:r>
          </a:p>
          <a:p>
            <a:pPr lvl="1"/>
            <a:r>
              <a:rPr lang="en-US" dirty="0" smtClean="0"/>
              <a:t>“no means no” and “yes does not necessarily mean yes” (quid pro quo, presence of threat)</a:t>
            </a:r>
          </a:p>
          <a:p>
            <a:pPr lvl="1"/>
            <a:r>
              <a:rPr lang="en-US" dirty="0" smtClean="0"/>
              <a:t>Consent to sexual activity on one occasion does not equate to consent on another occasion</a:t>
            </a:r>
          </a:p>
          <a:p>
            <a:pPr lvl="1"/>
            <a:r>
              <a:rPr lang="en-US" dirty="0" smtClean="0"/>
              <a:t>Consent to a particular kind of sexual activity does not equate to consent for any other kind of activity</a:t>
            </a:r>
          </a:p>
          <a:p>
            <a:pPr lvl="1"/>
            <a:r>
              <a:rPr lang="en-US" dirty="0" smtClean="0"/>
              <a:t>Consent can be withdrawn at any time</a:t>
            </a:r>
            <a:endParaRPr lang="en-US" dirty="0"/>
          </a:p>
        </p:txBody>
      </p:sp>
    </p:spTree>
    <p:extLst>
      <p:ext uri="{BB962C8B-B14F-4D97-AF65-F5344CB8AC3E}">
        <p14:creationId xmlns:p14="http://schemas.microsoft.com/office/powerpoint/2010/main" val="80875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93589"/>
            <a:ext cx="8610600" cy="1295400"/>
          </a:xfrm>
        </p:spPr>
        <p:txBody>
          <a:bodyPr/>
          <a:lstStyle/>
          <a:p>
            <a:r>
              <a:rPr lang="en-US" dirty="0"/>
              <a:t>How to be proactive</a:t>
            </a:r>
          </a:p>
        </p:txBody>
      </p:sp>
      <p:sp>
        <p:nvSpPr>
          <p:cNvPr id="3" name="Text Placeholder 2"/>
          <p:cNvSpPr>
            <a:spLocks noGrp="1"/>
          </p:cNvSpPr>
          <p:nvPr>
            <p:ph type="body" idx="1"/>
          </p:nvPr>
        </p:nvSpPr>
        <p:spPr>
          <a:xfrm>
            <a:off x="917584" y="1488989"/>
            <a:ext cx="5079991" cy="823912"/>
          </a:xfrm>
        </p:spPr>
        <p:txBody>
          <a:bodyPr>
            <a:normAutofit lnSpcReduction="10000"/>
          </a:bodyPr>
          <a:lstStyle/>
          <a:p>
            <a:r>
              <a:rPr lang="en-US" dirty="0" smtClean="0"/>
              <a:t>Reduce the risk of victimization</a:t>
            </a:r>
            <a:endParaRPr lang="en-US" dirty="0"/>
          </a:p>
        </p:txBody>
      </p:sp>
      <p:sp>
        <p:nvSpPr>
          <p:cNvPr id="4" name="Content Placeholder 3"/>
          <p:cNvSpPr>
            <a:spLocks noGrp="1"/>
          </p:cNvSpPr>
          <p:nvPr>
            <p:ph sz="half" idx="2"/>
          </p:nvPr>
        </p:nvSpPr>
        <p:spPr>
          <a:xfrm>
            <a:off x="658774" y="2339902"/>
            <a:ext cx="5311775" cy="3086019"/>
          </a:xfrm>
        </p:spPr>
        <p:txBody>
          <a:bodyPr>
            <a:normAutofit fontScale="62500" lnSpcReduction="20000"/>
          </a:bodyPr>
          <a:lstStyle/>
          <a:p>
            <a:r>
              <a:rPr lang="en-US" dirty="0" smtClean="0"/>
              <a:t>Make </a:t>
            </a:r>
            <a:r>
              <a:rPr lang="en-US" dirty="0"/>
              <a:t>any limits/boundaries you may have known as early as possible</a:t>
            </a:r>
            <a:r>
              <a:rPr lang="en-US" dirty="0" smtClean="0"/>
              <a:t>.</a:t>
            </a:r>
          </a:p>
          <a:p>
            <a:r>
              <a:rPr lang="en-US" dirty="0" smtClean="0"/>
              <a:t>Clearly </a:t>
            </a:r>
            <a:r>
              <a:rPr lang="en-US" dirty="0"/>
              <a:t>and firmly articulate consent or lack of consent</a:t>
            </a:r>
            <a:r>
              <a:rPr lang="en-US" dirty="0" smtClean="0"/>
              <a:t>.</a:t>
            </a:r>
            <a:r>
              <a:rPr lang="en-US" dirty="0"/>
              <a:t> </a:t>
            </a:r>
            <a:endParaRPr lang="en-US" dirty="0" smtClean="0"/>
          </a:p>
          <a:p>
            <a:r>
              <a:rPr lang="en-US" dirty="0" smtClean="0"/>
              <a:t>Remove </a:t>
            </a:r>
            <a:r>
              <a:rPr lang="en-US" dirty="0"/>
              <a:t>yourself, if possible, from an aggressor’s physical presence</a:t>
            </a:r>
            <a:r>
              <a:rPr lang="en-US" dirty="0" smtClean="0"/>
              <a:t>.</a:t>
            </a:r>
          </a:p>
          <a:p>
            <a:r>
              <a:rPr lang="en-US" dirty="0" smtClean="0"/>
              <a:t>Reach </a:t>
            </a:r>
            <a:r>
              <a:rPr lang="en-US" dirty="0"/>
              <a:t>out for help, either from someone who is physically nearby or by calling someone. People around you may be waiting for a signal that you need help</a:t>
            </a:r>
            <a:r>
              <a:rPr lang="en-US" dirty="0" smtClean="0"/>
              <a:t>.</a:t>
            </a:r>
            <a:r>
              <a:rPr lang="en-US" dirty="0"/>
              <a:t> </a:t>
            </a:r>
            <a:endParaRPr lang="en-US" dirty="0" smtClean="0"/>
          </a:p>
          <a:p>
            <a:r>
              <a:rPr lang="en-US" dirty="0" smtClean="0"/>
              <a:t>Take </a:t>
            </a:r>
            <a:r>
              <a:rPr lang="en-US" dirty="0"/>
              <a:t>affirmative responsibility for your alcohol and/or drug consumption. Alcohol and drugs can increase your vulnerability to sexual victimization</a:t>
            </a:r>
            <a:r>
              <a:rPr lang="en-US" dirty="0" smtClean="0"/>
              <a:t>.</a:t>
            </a:r>
          </a:p>
          <a:p>
            <a:r>
              <a:rPr lang="en-US" dirty="0" smtClean="0"/>
              <a:t>Look </a:t>
            </a:r>
            <a:r>
              <a:rPr lang="en-US" dirty="0"/>
              <a:t>out for your friends, and ask them to look out for you. Respect them, and ask them to respect you, but be willing to challenge each other about high-risk choices.</a:t>
            </a:r>
          </a:p>
        </p:txBody>
      </p:sp>
      <p:sp>
        <p:nvSpPr>
          <p:cNvPr id="5" name="Text Placeholder 4"/>
          <p:cNvSpPr>
            <a:spLocks noGrp="1"/>
          </p:cNvSpPr>
          <p:nvPr>
            <p:ph type="body" sz="quarter" idx="3"/>
          </p:nvPr>
        </p:nvSpPr>
        <p:spPr>
          <a:xfrm>
            <a:off x="6400800" y="1488989"/>
            <a:ext cx="5105400" cy="823912"/>
          </a:xfrm>
        </p:spPr>
        <p:txBody>
          <a:bodyPr>
            <a:normAutofit lnSpcReduction="10000"/>
          </a:bodyPr>
          <a:lstStyle/>
          <a:p>
            <a:r>
              <a:rPr lang="en-US" dirty="0" smtClean="0"/>
              <a:t>Reduce the risk of perpetration</a:t>
            </a:r>
            <a:endParaRPr lang="en-US" dirty="0"/>
          </a:p>
        </p:txBody>
      </p:sp>
      <p:sp>
        <p:nvSpPr>
          <p:cNvPr id="6" name="Content Placeholder 5"/>
          <p:cNvSpPr>
            <a:spLocks noGrp="1"/>
          </p:cNvSpPr>
          <p:nvPr>
            <p:ph sz="quarter" idx="4"/>
          </p:nvPr>
        </p:nvSpPr>
        <p:spPr>
          <a:xfrm>
            <a:off x="6133070" y="2339902"/>
            <a:ext cx="5640859" cy="4182535"/>
          </a:xfrm>
        </p:spPr>
        <p:txBody>
          <a:bodyPr>
            <a:noAutofit/>
          </a:bodyPr>
          <a:lstStyle/>
          <a:p>
            <a:r>
              <a:rPr lang="en-US" sz="1000" dirty="0" smtClean="0"/>
              <a:t>Clearly </a:t>
            </a:r>
            <a:r>
              <a:rPr lang="en-US" sz="1000" dirty="0"/>
              <a:t>communicate your intentions to your potential sexual partners, and give them a chance to share their intentions and/or boundaries with you</a:t>
            </a:r>
            <a:r>
              <a:rPr lang="en-US" sz="1000" dirty="0" smtClean="0"/>
              <a:t>.</a:t>
            </a:r>
          </a:p>
          <a:p>
            <a:r>
              <a:rPr lang="en-US" sz="1000" dirty="0" smtClean="0"/>
              <a:t>Avoid </a:t>
            </a:r>
            <a:r>
              <a:rPr lang="en-US" sz="1000" dirty="0"/>
              <a:t>ambiguity. Don’t make assumptions about consent, about whether someone is attracted to you, how far you can go with that person, or if the individual is physically and mentally able to consent. If you have questions or are unclear, you don’t have consent</a:t>
            </a:r>
            <a:r>
              <a:rPr lang="en-US" sz="1000" dirty="0" smtClean="0"/>
              <a:t>.</a:t>
            </a:r>
          </a:p>
          <a:p>
            <a:r>
              <a:rPr lang="en-US" sz="1000" dirty="0" smtClean="0"/>
              <a:t>Don’t </a:t>
            </a:r>
            <a:r>
              <a:rPr lang="en-US" sz="1000" dirty="0"/>
              <a:t>take advantage of the fact that someone may be under the influence of drugs </a:t>
            </a:r>
            <a:r>
              <a:rPr lang="en-US" sz="1000" dirty="0" smtClean="0"/>
              <a:t>or alcohol</a:t>
            </a:r>
            <a:r>
              <a:rPr lang="en-US" sz="1000" dirty="0"/>
              <a:t>, even if that person chose to become that way. </a:t>
            </a:r>
            <a:endParaRPr lang="en-US" sz="1000" dirty="0" smtClean="0"/>
          </a:p>
          <a:p>
            <a:r>
              <a:rPr lang="en-US" sz="1000" dirty="0" smtClean="0"/>
              <a:t>Be </a:t>
            </a:r>
            <a:r>
              <a:rPr lang="en-US" sz="1000" dirty="0"/>
              <a:t>on the lookout for mixed messages. That should be a clear indication to stop and talk about what your potential partner wants or doesn’t want to happen. That person may be undecided about how far to go with you, or you may have misread a previous signal</a:t>
            </a:r>
            <a:r>
              <a:rPr lang="en-US" sz="1000" dirty="0" smtClean="0"/>
              <a:t>.</a:t>
            </a:r>
          </a:p>
          <a:p>
            <a:r>
              <a:rPr lang="en-US" sz="1000" dirty="0" smtClean="0"/>
              <a:t>Respect </a:t>
            </a:r>
            <a:r>
              <a:rPr lang="en-US" sz="1000" dirty="0"/>
              <a:t>the timeline for sexual behaviors with which others are comfortable, and understand that they are entitled to change their minds</a:t>
            </a:r>
            <a:r>
              <a:rPr lang="en-US" sz="1000" dirty="0" smtClean="0"/>
              <a:t>.</a:t>
            </a:r>
          </a:p>
          <a:p>
            <a:r>
              <a:rPr lang="en-US" sz="1000" dirty="0" smtClean="0"/>
              <a:t>Recognize </a:t>
            </a:r>
            <a:r>
              <a:rPr lang="en-US" sz="1000" dirty="0"/>
              <a:t>that even if you don’t think you are intimidating in any way, your potential partner may be intimidated by or fearful of you, perhaps because of your sex, physical size, or a position of power or authority you may hold</a:t>
            </a:r>
            <a:r>
              <a:rPr lang="en-US" sz="1000" dirty="0" smtClean="0"/>
              <a:t>.</a:t>
            </a:r>
          </a:p>
          <a:p>
            <a:r>
              <a:rPr lang="en-US" sz="1000" dirty="0" smtClean="0"/>
              <a:t>Do </a:t>
            </a:r>
            <a:r>
              <a:rPr lang="en-US" sz="1000" dirty="0"/>
              <a:t>not assume that someone’s silence or passivity is an indication of consent. Pay attention to verbal and non-verbal signals to avoid misreading intentions</a:t>
            </a:r>
            <a:r>
              <a:rPr lang="en-US" sz="1000" dirty="0" smtClean="0"/>
              <a:t>.</a:t>
            </a:r>
          </a:p>
          <a:p>
            <a:r>
              <a:rPr lang="en-US" sz="1000" dirty="0" smtClean="0"/>
              <a:t>Understand </a:t>
            </a:r>
            <a:r>
              <a:rPr lang="en-US" sz="1000" dirty="0"/>
              <a:t>that consent to one type of sexual behavior does not automatically grant consent to other types of sexual behaviors. If you are unsure, stop and ask</a:t>
            </a:r>
            <a:r>
              <a:rPr lang="en-US" sz="1000" dirty="0" smtClean="0"/>
              <a:t>.</a:t>
            </a:r>
          </a:p>
          <a:p>
            <a:r>
              <a:rPr lang="en-US" sz="1000" dirty="0" smtClean="0"/>
              <a:t>Understand </a:t>
            </a:r>
            <a:r>
              <a:rPr lang="en-US" sz="1000" dirty="0"/>
              <a:t>that exerting power and control over another through sex is unacceptable conduct.</a:t>
            </a:r>
          </a:p>
        </p:txBody>
      </p:sp>
    </p:spTree>
    <p:extLst>
      <p:ext uri="{BB962C8B-B14F-4D97-AF65-F5344CB8AC3E}">
        <p14:creationId xmlns:p14="http://schemas.microsoft.com/office/powerpoint/2010/main" val="2985248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Warning signs of abuse</a:t>
            </a:r>
            <a:endParaRPr lang="en-US" dirty="0"/>
          </a:p>
        </p:txBody>
      </p:sp>
      <p:sp>
        <p:nvSpPr>
          <p:cNvPr id="3" name="Content Placeholder 2"/>
          <p:cNvSpPr>
            <a:spLocks noGrp="1"/>
          </p:cNvSpPr>
          <p:nvPr>
            <p:ph idx="1"/>
          </p:nvPr>
        </p:nvSpPr>
        <p:spPr/>
        <p:txBody>
          <a:bodyPr/>
          <a:lstStyle/>
          <a:p>
            <a:r>
              <a:rPr lang="en-US" dirty="0"/>
              <a:t>Self-injury (cutting, burning)</a:t>
            </a:r>
          </a:p>
          <a:p>
            <a:r>
              <a:rPr lang="en-US" dirty="0"/>
              <a:t>Inadequate personal hygiene</a:t>
            </a:r>
          </a:p>
          <a:p>
            <a:r>
              <a:rPr lang="en-US" dirty="0"/>
              <a:t>Drug and alcohol abuse</a:t>
            </a:r>
          </a:p>
          <a:p>
            <a:r>
              <a:rPr lang="en-US" dirty="0"/>
              <a:t>Sexual promiscuity</a:t>
            </a:r>
          </a:p>
          <a:p>
            <a:r>
              <a:rPr lang="en-US" dirty="0"/>
              <a:t>Running away from home</a:t>
            </a:r>
          </a:p>
          <a:p>
            <a:r>
              <a:rPr lang="en-US" dirty="0"/>
              <a:t>Depression, anxiety</a:t>
            </a:r>
          </a:p>
          <a:p>
            <a:r>
              <a:rPr lang="en-US" dirty="0"/>
              <a:t>Suicide attempts</a:t>
            </a:r>
          </a:p>
          <a:p>
            <a:r>
              <a:rPr lang="en-US" dirty="0"/>
              <a:t>Fear of intimacy or closeness</a:t>
            </a:r>
          </a:p>
          <a:p>
            <a:r>
              <a:rPr lang="en-US" dirty="0"/>
              <a:t>Compulsive eating or dieting</a:t>
            </a:r>
          </a:p>
          <a:p>
            <a:endParaRPr lang="en-US" dirty="0"/>
          </a:p>
        </p:txBody>
      </p:sp>
    </p:spTree>
    <p:extLst>
      <p:ext uri="{BB962C8B-B14F-4D97-AF65-F5344CB8AC3E}">
        <p14:creationId xmlns:p14="http://schemas.microsoft.com/office/powerpoint/2010/main" val="378917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a:t>
            </a:r>
            <a:endParaRPr lang="en-US" dirty="0"/>
          </a:p>
        </p:txBody>
      </p:sp>
      <p:sp>
        <p:nvSpPr>
          <p:cNvPr id="3" name="Content Placeholder 2"/>
          <p:cNvSpPr>
            <a:spLocks noGrp="1"/>
          </p:cNvSpPr>
          <p:nvPr>
            <p:ph idx="1"/>
          </p:nvPr>
        </p:nvSpPr>
        <p:spPr/>
        <p:txBody>
          <a:bodyPr/>
          <a:lstStyle/>
          <a:p>
            <a:r>
              <a:rPr lang="en-US" dirty="0" smtClean="0"/>
              <a:t>When met with a report of sexual misconduct	</a:t>
            </a:r>
          </a:p>
          <a:p>
            <a:pPr lvl="1"/>
            <a:r>
              <a:rPr lang="en-US" dirty="0"/>
              <a:t>Inform student of your obligation to report</a:t>
            </a:r>
          </a:p>
          <a:p>
            <a:pPr lvl="1"/>
            <a:r>
              <a:rPr lang="en-US" dirty="0"/>
              <a:t>Inform student of resources discussed</a:t>
            </a:r>
          </a:p>
          <a:p>
            <a:pPr lvl="1"/>
            <a:r>
              <a:rPr lang="en-US" dirty="0"/>
              <a:t>Inform TIX Coordinator (</a:t>
            </a:r>
            <a:r>
              <a:rPr lang="en-US" dirty="0">
                <a:hlinkClick r:id="rId2"/>
              </a:rPr>
              <a:t>christine.dilts@dc.edu</a:t>
            </a:r>
            <a:r>
              <a:rPr lang="en-US" dirty="0"/>
              <a:t>), immediately</a:t>
            </a:r>
          </a:p>
          <a:p>
            <a:pPr lvl="1"/>
            <a:r>
              <a:rPr lang="en-US" dirty="0"/>
              <a:t>Maintain contact with student, as you are clearly a trusted figure for </a:t>
            </a:r>
            <a:r>
              <a:rPr lang="en-US" dirty="0" smtClean="0"/>
              <a:t>him/her</a:t>
            </a:r>
          </a:p>
          <a:p>
            <a:r>
              <a:rPr lang="en-US" dirty="0" smtClean="0"/>
              <a:t>When you observe sexual misconduct</a:t>
            </a:r>
          </a:p>
          <a:p>
            <a:pPr lvl="1"/>
            <a:r>
              <a:rPr lang="en-US" dirty="0" smtClean="0"/>
              <a:t>Do what you can to safely interrupt</a:t>
            </a:r>
          </a:p>
          <a:p>
            <a:pPr lvl="1"/>
            <a:r>
              <a:rPr lang="en-US" dirty="0" smtClean="0"/>
              <a:t>Gather all information you can, about parties involved</a:t>
            </a:r>
          </a:p>
          <a:p>
            <a:pPr lvl="1"/>
            <a:r>
              <a:rPr lang="en-US" dirty="0" smtClean="0"/>
              <a:t>Be available to victim and inform of resources</a:t>
            </a:r>
          </a:p>
          <a:p>
            <a:pPr lvl="1"/>
            <a:r>
              <a:rPr lang="en-US" dirty="0" smtClean="0"/>
              <a:t>Inform TIX Coordinator, immediately</a:t>
            </a:r>
          </a:p>
        </p:txBody>
      </p:sp>
    </p:spTree>
    <p:extLst>
      <p:ext uri="{BB962C8B-B14F-4D97-AF65-F5344CB8AC3E}">
        <p14:creationId xmlns:p14="http://schemas.microsoft.com/office/powerpoint/2010/main" val="671531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Requirements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All incoming students must be trained</a:t>
            </a:r>
          </a:p>
          <a:p>
            <a:pPr lvl="1"/>
            <a:r>
              <a:rPr lang="en-US" dirty="0" smtClean="0"/>
              <a:t>Deadline is October 5</a:t>
            </a:r>
            <a:r>
              <a:rPr lang="en-US" baseline="30000" dirty="0" smtClean="0"/>
              <a:t>th</a:t>
            </a:r>
            <a:r>
              <a:rPr lang="en-US" dirty="0" smtClean="0"/>
              <a:t> </a:t>
            </a:r>
          </a:p>
          <a:p>
            <a:r>
              <a:rPr lang="en-US" dirty="0" smtClean="0"/>
              <a:t>All athletes (new and continuing) must be trained</a:t>
            </a:r>
          </a:p>
          <a:p>
            <a:pPr lvl="1"/>
            <a:r>
              <a:rPr lang="en-US" dirty="0" smtClean="0"/>
              <a:t>Deadline is </a:t>
            </a:r>
            <a:r>
              <a:rPr lang="en-US" i="1" dirty="0" smtClean="0"/>
              <a:t>prior to first contest</a:t>
            </a:r>
          </a:p>
          <a:p>
            <a:r>
              <a:rPr lang="en-US" dirty="0" smtClean="0"/>
              <a:t>All faculty and staff must be trained (“responsible employees”)</a:t>
            </a:r>
          </a:p>
          <a:p>
            <a:pPr lvl="1"/>
            <a:r>
              <a:rPr lang="en-US" dirty="0" smtClean="0"/>
              <a:t>Deadline is October 5</a:t>
            </a:r>
            <a:r>
              <a:rPr lang="en-US" baseline="30000" dirty="0" smtClean="0"/>
              <a:t>th</a:t>
            </a:r>
            <a:r>
              <a:rPr lang="en-US" dirty="0" smtClean="0"/>
              <a:t> </a:t>
            </a:r>
          </a:p>
          <a:p>
            <a:pPr lvl="1"/>
            <a:endParaRPr lang="en-US" dirty="0"/>
          </a:p>
          <a:p>
            <a:pPr>
              <a:buFont typeface="Wingdings" panose="05000000000000000000" pitchFamily="2" charset="2"/>
              <a:buChar char="Ø"/>
            </a:pPr>
            <a:r>
              <a:rPr lang="en-US" dirty="0" smtClean="0"/>
              <a:t>Students are being trained via guest speaker on September 30</a:t>
            </a:r>
            <a:r>
              <a:rPr lang="en-US" baseline="30000" dirty="0" smtClean="0"/>
              <a:t>th</a:t>
            </a:r>
            <a:r>
              <a:rPr lang="en-US" dirty="0" smtClean="0"/>
              <a:t> (required for all first-year students); via online course (required for anyone that misses guest speaker, graduate students/transfers); continuing athletes are being trained in-person, by team (by TIX Coordinator)</a:t>
            </a:r>
          </a:p>
          <a:p>
            <a:pPr>
              <a:buFont typeface="Wingdings" panose="05000000000000000000" pitchFamily="2" charset="2"/>
              <a:buChar char="Ø"/>
            </a:pPr>
            <a:r>
              <a:rPr lang="en-US" dirty="0" smtClean="0"/>
              <a:t>Faculty and staff are being trained in-person, at College Conference (by legal counsel); via online course (required for anyone that misses the conference)</a:t>
            </a:r>
          </a:p>
          <a:p>
            <a:pPr marL="0" indent="0">
              <a:buNone/>
            </a:pPr>
            <a:endParaRPr lang="en-US" dirty="0"/>
          </a:p>
        </p:txBody>
      </p:sp>
    </p:spTree>
    <p:extLst>
      <p:ext uri="{BB962C8B-B14F-4D97-AF65-F5344CB8AC3E}">
        <p14:creationId xmlns:p14="http://schemas.microsoft.com/office/powerpoint/2010/main" val="3945429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Athletics-specific</a:t>
            </a:r>
            <a:endParaRPr lang="en-US" dirty="0"/>
          </a:p>
        </p:txBody>
      </p:sp>
      <p:sp>
        <p:nvSpPr>
          <p:cNvPr id="3" name="Text Placeholder 2"/>
          <p:cNvSpPr>
            <a:spLocks noGrp="1"/>
          </p:cNvSpPr>
          <p:nvPr>
            <p:ph type="body" idx="1"/>
          </p:nvPr>
        </p:nvSpPr>
        <p:spPr/>
        <p:txBody>
          <a:bodyPr/>
          <a:lstStyle/>
          <a:p>
            <a:r>
              <a:rPr lang="en-US" dirty="0" smtClean="0"/>
              <a:t>Non-sexual offenses</a:t>
            </a:r>
            <a:endParaRPr lang="en-US" dirty="0"/>
          </a:p>
        </p:txBody>
      </p:sp>
    </p:spTree>
    <p:extLst>
      <p:ext uri="{BB962C8B-B14F-4D97-AF65-F5344CB8AC3E}">
        <p14:creationId xmlns:p14="http://schemas.microsoft.com/office/powerpoint/2010/main" val="1879620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Non-discrimination</a:t>
            </a:r>
            <a:endParaRPr lang="en-US" dirty="0"/>
          </a:p>
        </p:txBody>
      </p:sp>
      <p:sp>
        <p:nvSpPr>
          <p:cNvPr id="3" name="Content Placeholder 2"/>
          <p:cNvSpPr>
            <a:spLocks noGrp="1"/>
          </p:cNvSpPr>
          <p:nvPr>
            <p:ph idx="1"/>
          </p:nvPr>
        </p:nvSpPr>
        <p:spPr>
          <a:xfrm>
            <a:off x="420130" y="2194560"/>
            <a:ext cx="11086070" cy="4024125"/>
          </a:xfrm>
        </p:spPr>
        <p:txBody>
          <a:bodyPr/>
          <a:lstStyle/>
          <a:p>
            <a:r>
              <a:rPr lang="en-US" dirty="0" smtClean="0"/>
              <a:t>Ensure nondiscrimination in athletics, including with respect to:</a:t>
            </a:r>
          </a:p>
          <a:p>
            <a:pPr lvl="1"/>
            <a:r>
              <a:rPr lang="en-US" dirty="0"/>
              <a:t>S</a:t>
            </a:r>
            <a:r>
              <a:rPr lang="en-US" dirty="0" smtClean="0"/>
              <a:t>tudent interests/abilities</a:t>
            </a:r>
          </a:p>
          <a:p>
            <a:pPr lvl="2"/>
            <a:r>
              <a:rPr lang="en-US" dirty="0" smtClean="0"/>
              <a:t>Provide equal athletic opportunities for both sexes and effectively accommodate students’ athletic interests and abilities</a:t>
            </a:r>
          </a:p>
          <a:p>
            <a:pPr lvl="3"/>
            <a:r>
              <a:rPr lang="en-US" dirty="0" smtClean="0"/>
              <a:t>3-Part test:</a:t>
            </a:r>
          </a:p>
          <a:p>
            <a:pPr lvl="4"/>
            <a:r>
              <a:rPr lang="en-US" dirty="0" smtClean="0"/>
              <a:t>Are participation opportunities proportionate? OR</a:t>
            </a:r>
          </a:p>
          <a:p>
            <a:pPr lvl="4"/>
            <a:r>
              <a:rPr lang="en-US" dirty="0" smtClean="0"/>
              <a:t>Can you demonstrate responsiveness thru history and continuing expansion? OR</a:t>
            </a:r>
          </a:p>
          <a:p>
            <a:pPr lvl="4"/>
            <a:r>
              <a:rPr lang="en-US" dirty="0" smtClean="0"/>
              <a:t>Can you show that the interests/abilities of the underrepresented sex have been fully accommodated by the present program?</a:t>
            </a:r>
          </a:p>
          <a:p>
            <a:pPr lvl="4">
              <a:buFont typeface="Wingdings" panose="05000000000000000000" pitchFamily="2" charset="2"/>
              <a:buChar char="Ø"/>
            </a:pPr>
            <a:r>
              <a:rPr lang="en-US" dirty="0" smtClean="0"/>
              <a:t>To this end, a campus climate survey will be administered this year, to assess the attitudes of our students.</a:t>
            </a:r>
          </a:p>
        </p:txBody>
      </p:sp>
    </p:spTree>
    <p:extLst>
      <p:ext uri="{BB962C8B-B14F-4D97-AF65-F5344CB8AC3E}">
        <p14:creationId xmlns:p14="http://schemas.microsoft.com/office/powerpoint/2010/main" val="3818961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Non-discrimination</a:t>
            </a:r>
            <a:endParaRPr lang="en-US" dirty="0"/>
          </a:p>
        </p:txBody>
      </p:sp>
      <p:sp>
        <p:nvSpPr>
          <p:cNvPr id="3" name="Content Placeholder 2"/>
          <p:cNvSpPr>
            <a:spLocks noGrp="1"/>
          </p:cNvSpPr>
          <p:nvPr>
            <p:ph idx="1"/>
          </p:nvPr>
        </p:nvSpPr>
        <p:spPr/>
        <p:txBody>
          <a:bodyPr/>
          <a:lstStyle/>
          <a:p>
            <a:r>
              <a:rPr lang="en-US" dirty="0"/>
              <a:t>Ensure nondiscrimination in athletics, including with respect to</a:t>
            </a:r>
            <a:r>
              <a:rPr lang="en-US" dirty="0" smtClean="0"/>
              <a:t>:</a:t>
            </a:r>
          </a:p>
          <a:p>
            <a:pPr lvl="1"/>
            <a:r>
              <a:rPr lang="en-US" dirty="0"/>
              <a:t>Athletic benefits/opportunities</a:t>
            </a:r>
          </a:p>
          <a:p>
            <a:pPr lvl="2"/>
            <a:r>
              <a:rPr lang="en-US" dirty="0"/>
              <a:t>Ensure equity in interscholastic, intercollegiate, club or intramural athletics thru equity in:</a:t>
            </a:r>
          </a:p>
          <a:p>
            <a:pPr lvl="3"/>
            <a:r>
              <a:rPr lang="en-US" dirty="0"/>
              <a:t>Equipment and supplies, game and practice time scheduling, travel and per diem allowances, coaching and tutoring opportunities, coach and tutor assignment and compensation, facilities, medical and training facilities and services, housing and dining services, publicity, recruitment, and support services</a:t>
            </a:r>
          </a:p>
        </p:txBody>
      </p:sp>
    </p:spTree>
    <p:extLst>
      <p:ext uri="{BB962C8B-B14F-4D97-AF65-F5344CB8AC3E}">
        <p14:creationId xmlns:p14="http://schemas.microsoft.com/office/powerpoint/2010/main" val="3138892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Non-discrimination</a:t>
            </a:r>
            <a:endParaRPr lang="en-US" dirty="0"/>
          </a:p>
        </p:txBody>
      </p:sp>
      <p:sp>
        <p:nvSpPr>
          <p:cNvPr id="3" name="Content Placeholder 2"/>
          <p:cNvSpPr>
            <a:spLocks noGrp="1"/>
          </p:cNvSpPr>
          <p:nvPr>
            <p:ph idx="1"/>
          </p:nvPr>
        </p:nvSpPr>
        <p:spPr/>
        <p:txBody>
          <a:bodyPr/>
          <a:lstStyle/>
          <a:p>
            <a:r>
              <a:rPr lang="en-US" dirty="0"/>
              <a:t>Ensure nondiscrimination in athletics, including with respect to</a:t>
            </a:r>
            <a:r>
              <a:rPr lang="en-US" dirty="0" smtClean="0"/>
              <a:t>:</a:t>
            </a:r>
          </a:p>
          <a:p>
            <a:pPr lvl="1"/>
            <a:r>
              <a:rPr lang="en-US" dirty="0" smtClean="0"/>
              <a:t>Athletic financial aid</a:t>
            </a:r>
          </a:p>
          <a:p>
            <a:pPr lvl="2"/>
            <a:r>
              <a:rPr lang="en-US" dirty="0" smtClean="0"/>
              <a:t>Provide reasonable opportunities for athletic financial assistance awards for members of each sex in substantial proportion to the number of students of each sex participating in athletics.</a:t>
            </a:r>
          </a:p>
          <a:p>
            <a:pPr lvl="3"/>
            <a:r>
              <a:rPr lang="en-US" dirty="0" smtClean="0"/>
              <a:t>Separate athletic financial assistance for members of each sex may be provided as part of separate athletic teams for members of each sex</a:t>
            </a:r>
            <a:endParaRPr lang="en-US" dirty="0"/>
          </a:p>
        </p:txBody>
      </p:sp>
    </p:spTree>
    <p:extLst>
      <p:ext uri="{BB962C8B-B14F-4D97-AF65-F5344CB8AC3E}">
        <p14:creationId xmlns:p14="http://schemas.microsoft.com/office/powerpoint/2010/main" val="424649850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1592</TotalTime>
  <Words>1482</Words>
  <Application>Microsoft Office PowerPoint</Application>
  <PresentationFormat>Widescreen</PresentationFormat>
  <Paragraphs>123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Century Gothic</vt:lpstr>
      <vt:lpstr>Wingdings</vt:lpstr>
      <vt:lpstr>Vapor Trail</vt:lpstr>
      <vt:lpstr>Title Ix</vt:lpstr>
      <vt:lpstr>What is title IX?</vt:lpstr>
      <vt:lpstr>Title IX</vt:lpstr>
      <vt:lpstr>Vawa and save act</vt:lpstr>
      <vt:lpstr>What does it mean to me?</vt:lpstr>
      <vt:lpstr>Responsible employees</vt:lpstr>
      <vt:lpstr>Your obligations</vt:lpstr>
      <vt:lpstr>Your obligations</vt:lpstr>
      <vt:lpstr>What do I need to know?</vt:lpstr>
      <vt:lpstr>How to be proactive</vt:lpstr>
      <vt:lpstr>How to be proactive</vt:lpstr>
      <vt:lpstr>Warning signs of abuse</vt:lpstr>
      <vt:lpstr>What to do</vt:lpstr>
      <vt:lpstr>Training Requirements</vt:lpstr>
      <vt:lpstr>Athletics-specific</vt:lpstr>
      <vt:lpstr>Non-discrimination</vt:lpstr>
      <vt:lpstr>Non-discrimination</vt:lpstr>
      <vt:lpstr>Non-discrimination</vt:lpstr>
    </vt:vector>
  </TitlesOfParts>
  <Company>Dominican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dc:title>
  <dc:creator>Christine Dilts</dc:creator>
  <cp:lastModifiedBy>Christine Dilts</cp:lastModifiedBy>
  <cp:revision>18</cp:revision>
  <dcterms:created xsi:type="dcterms:W3CDTF">2015-08-17T18:38:25Z</dcterms:created>
  <dcterms:modified xsi:type="dcterms:W3CDTF">2015-08-18T21:11:20Z</dcterms:modified>
</cp:coreProperties>
</file>